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70" r:id="rId3"/>
    <p:sldId id="257" r:id="rId4"/>
    <p:sldId id="265" r:id="rId5"/>
    <p:sldId id="263" r:id="rId6"/>
    <p:sldId id="267" r:id="rId7"/>
    <p:sldId id="258" r:id="rId8"/>
    <p:sldId id="259" r:id="rId9"/>
    <p:sldId id="268" r:id="rId10"/>
    <p:sldId id="260" r:id="rId11"/>
    <p:sldId id="261" r:id="rId12"/>
    <p:sldId id="269" r:id="rId13"/>
  </p:sldIdLst>
  <p:sldSz cx="12192000" cy="6858000"/>
  <p:notesSz cx="6858000" cy="9144000"/>
  <p:embeddedFontLst>
    <p:embeddedFont>
      <p:font typeface="배찌체" panose="020B0600000101010101" charset="-127"/>
      <p:regular r:id="rId15"/>
    </p:embeddedFont>
    <p:embeddedFont>
      <p:font typeface="배달의민족 주아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247C"/>
    <a:srgbClr val="402885"/>
    <a:srgbClr val="775E6C"/>
    <a:srgbClr val="262627"/>
    <a:srgbClr val="E9814E"/>
    <a:srgbClr val="5FA988"/>
    <a:srgbClr val="8E8E8F"/>
    <a:srgbClr val="F0A61E"/>
    <a:srgbClr val="DB64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1967" autoAdjust="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8802D-7F1D-415D-B4F4-324ED1B5D001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ECD3C-5F35-467E-A150-2A913C2B40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8945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ECD3C-5F35-467E-A150-2A913C2B40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813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ECD3C-5F35-467E-A150-2A913C2B40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049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ECD3C-5F35-467E-A150-2A913C2B40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3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ECD3C-5F35-467E-A150-2A913C2B40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0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7ECD3C-5F35-467E-A150-2A913C2B400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9734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928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048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70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93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42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86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26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59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31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6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13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696F6-2104-474A-86FC-01C0E747C954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A0F24-8C10-455B-BD94-57C97CCC1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032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4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2911354"/>
            <a:ext cx="2788089" cy="10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785659" y="911857"/>
            <a:ext cx="5453149" cy="5269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공통 프로젝트 </a:t>
            </a:r>
            <a:r>
              <a:rPr lang="en-US" altLang="ko-KR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11</a:t>
            </a:r>
            <a:r>
              <a:rPr lang="ko-KR" altLang="en-US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조 </a:t>
            </a:r>
            <a:r>
              <a:rPr lang="en-US" altLang="ko-KR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Together</a:t>
            </a:r>
            <a:endParaRPr lang="ko-KR" altLang="en-US" sz="2000" b="1" spc="300" dirty="0">
              <a:solidFill>
                <a:schemeClr val="bg1"/>
              </a:solidFill>
              <a:effectLst>
                <a:glow rad="228600">
                  <a:srgbClr val="3E247C"/>
                </a:glo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0355" y="575157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“</a:t>
            </a:r>
            <a:r>
              <a:rPr lang="ko-KR" altLang="en-US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최고의 팀</a:t>
            </a:r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”</a:t>
            </a: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꾸려보고 싶은가요</a:t>
            </a:r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237" y="1005960"/>
            <a:ext cx="338724" cy="3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0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"/>
    </mc:Choice>
    <mc:Fallback xmlns="">
      <p:transition spd="slow" advTm="98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주요</a:t>
            </a:r>
            <a:r>
              <a:rPr lang="en-US" altLang="ko-KR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제공 서비스 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- 3.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평가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98" y="2096271"/>
            <a:ext cx="4526646" cy="33161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00" y="1710466"/>
            <a:ext cx="6632284" cy="4087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981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939636" y="1429785"/>
            <a:ext cx="8174182" cy="443204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시연 영상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5244399" y="2708856"/>
            <a:ext cx="1924874" cy="1873898"/>
          </a:xfrm>
          <a:prstGeom prst="triangle">
            <a:avLst>
              <a:gd name="adj" fmla="val 48726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16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2911354"/>
            <a:ext cx="2788089" cy="1035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785659" y="911857"/>
            <a:ext cx="5453149" cy="5269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감사합니다</a:t>
            </a:r>
            <a:r>
              <a:rPr lang="en-US" altLang="ko-KR" sz="2000" b="1" spc="300" dirty="0" smtClean="0">
                <a:solidFill>
                  <a:schemeClr val="bg1"/>
                </a:solidFill>
                <a:effectLst>
                  <a:glow rad="228600">
                    <a:srgbClr val="3E247C"/>
                  </a:glow>
                </a:effectLst>
                <a:latin typeface="배찌체" panose="00000500000000000000" pitchFamily="2" charset="-127"/>
                <a:ea typeface="배찌체" panose="00000500000000000000" pitchFamily="2" charset="-127"/>
              </a:rPr>
              <a:t>.</a:t>
            </a:r>
            <a:endParaRPr lang="ko-KR" altLang="en-US" sz="2000" b="1" spc="300" dirty="0">
              <a:solidFill>
                <a:schemeClr val="bg1"/>
              </a:solidFill>
              <a:effectLst>
                <a:glow rad="228600">
                  <a:srgbClr val="3E247C"/>
                </a:glow>
              </a:effectLst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0355" y="575157"/>
            <a:ext cx="3416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“</a:t>
            </a:r>
            <a:r>
              <a:rPr lang="ko-KR" altLang="en-US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최고의 팀</a:t>
            </a:r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”</a:t>
            </a:r>
          </a:p>
          <a:p>
            <a:pPr algn="ctr"/>
            <a:r>
              <a:rPr lang="ko-KR" altLang="en-US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꾸려보고 싶은가요</a:t>
            </a:r>
            <a:r>
              <a:rPr lang="en-US" altLang="ko-KR" sz="3600" b="1" dirty="0" smtClean="0">
                <a:solidFill>
                  <a:schemeClr val="bg1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?</a:t>
            </a:r>
            <a:endParaRPr lang="ko-KR" altLang="en-US" sz="3600" b="1" dirty="0">
              <a:solidFill>
                <a:schemeClr val="bg1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237" y="1005960"/>
            <a:ext cx="338724" cy="33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7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7"/>
    </mc:Choice>
    <mc:Fallback xmlns="">
      <p:transition spd="slow" advTm="98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1939636" y="1429785"/>
            <a:ext cx="8174182" cy="4432041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MoA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소개 영상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/>
          <p:cNvSpPr/>
          <p:nvPr/>
        </p:nvSpPr>
        <p:spPr>
          <a:xfrm rot="5400000">
            <a:off x="5244399" y="2708856"/>
            <a:ext cx="1924874" cy="1873898"/>
          </a:xfrm>
          <a:prstGeom prst="triangle">
            <a:avLst>
              <a:gd name="adj" fmla="val 48726"/>
            </a:avLst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97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사각형 설명선 4"/>
          <p:cNvSpPr/>
          <p:nvPr/>
        </p:nvSpPr>
        <p:spPr>
          <a:xfrm>
            <a:off x="5939038" y="1008486"/>
            <a:ext cx="2574387" cy="891980"/>
          </a:xfrm>
          <a:prstGeom prst="wedgeRoundRectCallout">
            <a:avLst>
              <a:gd name="adj1" fmla="val -34425"/>
              <a:gd name="adj2" fmla="val 7854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배찌체" panose="00000500000000000000" pitchFamily="2" charset="-127"/>
                <a:ea typeface="배찌체" panose="00000500000000000000" pitchFamily="2" charset="-127"/>
              </a:rPr>
              <a:t>친구들아 나랑</a:t>
            </a:r>
            <a:endParaRPr lang="en-US" altLang="ko-KR" dirty="0" smtClean="0">
              <a:latin typeface="배찌체" panose="00000500000000000000" pitchFamily="2" charset="-127"/>
              <a:ea typeface="배찌체" panose="00000500000000000000" pitchFamily="2" charset="-127"/>
            </a:endParaRPr>
          </a:p>
          <a:p>
            <a:pPr algn="ctr"/>
            <a:r>
              <a:rPr lang="ko-KR" altLang="en-US" dirty="0" smtClean="0">
                <a:latin typeface="배찌체" panose="00000500000000000000" pitchFamily="2" charset="-127"/>
                <a:ea typeface="배찌체" panose="00000500000000000000" pitchFamily="2" charset="-127"/>
              </a:rPr>
              <a:t>이런 프로젝트 해보지 않을래</a:t>
            </a:r>
            <a:r>
              <a:rPr lang="en-US" altLang="ko-KR" dirty="0" smtClean="0">
                <a:latin typeface="배찌체" panose="00000500000000000000" pitchFamily="2" charset="-127"/>
                <a:ea typeface="배찌체" panose="00000500000000000000" pitchFamily="2" charset="-127"/>
              </a:rPr>
              <a:t>?</a:t>
            </a:r>
            <a:endParaRPr lang="ko-KR" altLang="en-US" dirty="0"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990" y="1259979"/>
            <a:ext cx="2198772" cy="2311730"/>
          </a:xfrm>
          <a:prstGeom prst="rect">
            <a:avLst/>
          </a:prstGeom>
        </p:spPr>
      </p:pic>
      <p:pic>
        <p:nvPicPr>
          <p:cNvPr id="1034" name="Picture 10" descr="hand up man 이미지 검색결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57" t="-2963" r="26883" b="12368"/>
          <a:stretch/>
        </p:blipFill>
        <p:spPr bwMode="auto">
          <a:xfrm>
            <a:off x="5056550" y="1509812"/>
            <a:ext cx="2169681" cy="534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기획 의도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8858" y="3924469"/>
            <a:ext cx="3933883" cy="249187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73693" y="3900509"/>
            <a:ext cx="3465345" cy="25397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778858" y="1184726"/>
            <a:ext cx="4156364" cy="2337955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678986" y="1083210"/>
            <a:ext cx="3108626" cy="5517080"/>
            <a:chOff x="8678986" y="1141969"/>
            <a:chExt cx="2948332" cy="5517080"/>
          </a:xfrm>
        </p:grpSpPr>
        <p:sp>
          <p:nvSpPr>
            <p:cNvPr id="4" name="직사각형 3"/>
            <p:cNvSpPr/>
            <p:nvPr/>
          </p:nvSpPr>
          <p:spPr>
            <a:xfrm>
              <a:off x="9875519" y="3339966"/>
              <a:ext cx="296883" cy="67377"/>
            </a:xfrm>
            <a:prstGeom prst="rect">
              <a:avLst/>
            </a:prstGeom>
            <a:solidFill>
              <a:srgbClr val="262627"/>
            </a:solidFill>
            <a:ln>
              <a:solidFill>
                <a:srgbClr val="262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10023960" y="4320138"/>
              <a:ext cx="438701" cy="99562"/>
            </a:xfrm>
            <a:prstGeom prst="rect">
              <a:avLst/>
            </a:prstGeom>
            <a:solidFill>
              <a:srgbClr val="262627"/>
            </a:solidFill>
            <a:ln>
              <a:solidFill>
                <a:srgbClr val="2626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8678986" y="1141969"/>
              <a:ext cx="2948332" cy="5517080"/>
              <a:chOff x="8678986" y="1141969"/>
              <a:chExt cx="2948332" cy="551708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78986" y="1141969"/>
                <a:ext cx="2948332" cy="551708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0503108" y="1426146"/>
                <a:ext cx="374650" cy="230832"/>
              </a:xfrm>
              <a:prstGeom prst="rect">
                <a:avLst/>
              </a:prstGeom>
              <a:solidFill>
                <a:srgbClr val="262627"/>
              </a:solidFill>
              <a:ln>
                <a:solidFill>
                  <a:srgbClr val="262627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900" dirty="0" smtClean="0">
                    <a:solidFill>
                      <a:srgbClr val="8E8E8F"/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105</a:t>
                </a:r>
                <a:endParaRPr lang="ko-KR" altLang="en-US" sz="900" dirty="0">
                  <a:solidFill>
                    <a:srgbClr val="8E8E8F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01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기획 의도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99" y="998537"/>
            <a:ext cx="3249386" cy="568642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V="1">
            <a:off x="4676775" y="3762375"/>
            <a:ext cx="1114425" cy="1238250"/>
          </a:xfrm>
          <a:prstGeom prst="line">
            <a:avLst/>
          </a:prstGeom>
          <a:ln w="38100">
            <a:solidFill>
              <a:srgbClr val="5FA988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5754461" y="2943224"/>
            <a:ext cx="2522764" cy="819151"/>
          </a:xfrm>
          <a:prstGeom prst="roundRect">
            <a:avLst/>
          </a:prstGeom>
          <a:noFill/>
          <a:ln w="38100">
            <a:solidFill>
              <a:srgbClr val="5FA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구미시 </a:t>
            </a:r>
            <a:r>
              <a:rPr lang="en-US" altLang="ko-KR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(26</a:t>
            </a:r>
            <a:r>
              <a:rPr lang="ko-KR" altLang="en-US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세 송원준</a:t>
            </a:r>
            <a:r>
              <a:rPr lang="en-US" altLang="ko-KR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저랑 같이 </a:t>
            </a:r>
            <a:endParaRPr lang="en-US" altLang="ko-KR" dirty="0" smtClean="0">
              <a:solidFill>
                <a:srgbClr val="5FA988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팀 프로젝트 하실 분</a:t>
            </a:r>
            <a:r>
              <a:rPr lang="en-US" altLang="ko-KR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??</a:t>
            </a:r>
            <a:endParaRPr lang="ko-KR" altLang="en-US" dirty="0">
              <a:solidFill>
                <a:srgbClr val="5FA988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8" name="모서리가 둥근 사각형 설명선 17"/>
          <p:cNvSpPr/>
          <p:nvPr/>
        </p:nvSpPr>
        <p:spPr>
          <a:xfrm>
            <a:off x="5789130" y="1091403"/>
            <a:ext cx="1464300" cy="727871"/>
          </a:xfrm>
          <a:prstGeom prst="wedgeRoundRectCallout">
            <a:avLst>
              <a:gd name="adj1" fmla="val -101408"/>
              <a:gd name="adj2" fmla="val 82765"/>
              <a:gd name="adj3" fmla="val 16667"/>
            </a:avLst>
          </a:prstGeom>
          <a:noFill/>
          <a:ln w="28575">
            <a:solidFill>
              <a:srgbClr val="E98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함경북도</a:t>
            </a:r>
            <a:r>
              <a:rPr lang="en-US" altLang="ko-KR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(25</a:t>
            </a:r>
            <a:r>
              <a:rPr lang="ko-KR" altLang="en-US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세</a:t>
            </a:r>
            <a:r>
              <a:rPr lang="en-US" altLang="ko-KR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저도 할래요</a:t>
            </a:r>
            <a:r>
              <a:rPr lang="en-US" altLang="ko-KR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!!</a:t>
            </a:r>
            <a:endParaRPr lang="ko-KR" altLang="en-US" dirty="0">
              <a:solidFill>
                <a:srgbClr val="E9814E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23" name="모서리가 둥근 사각형 설명선 22"/>
          <p:cNvSpPr/>
          <p:nvPr/>
        </p:nvSpPr>
        <p:spPr>
          <a:xfrm>
            <a:off x="1313154" y="2733675"/>
            <a:ext cx="1604638" cy="733424"/>
          </a:xfrm>
          <a:prstGeom prst="wedgeRoundRectCallout">
            <a:avLst>
              <a:gd name="adj1" fmla="val 78063"/>
              <a:gd name="adj2" fmla="val 87609"/>
              <a:gd name="adj3" fmla="val 16667"/>
            </a:avLst>
          </a:prstGeom>
          <a:noFill/>
          <a:ln w="28575">
            <a:solidFill>
              <a:srgbClr val="3E2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평양직할시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(23</a:t>
            </a:r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세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저요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~!</a:t>
            </a:r>
            <a:endParaRPr lang="ko-KR" altLang="en-US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24" name="모서리가 둥근 사각형 설명선 23"/>
          <p:cNvSpPr/>
          <p:nvPr/>
        </p:nvSpPr>
        <p:spPr>
          <a:xfrm>
            <a:off x="1085850" y="5476875"/>
            <a:ext cx="2022442" cy="733424"/>
          </a:xfrm>
          <a:prstGeom prst="wedgeRoundRectCallout">
            <a:avLst>
              <a:gd name="adj1" fmla="val 78063"/>
              <a:gd name="adj2" fmla="val 87609"/>
              <a:gd name="adj3" fmla="val 16667"/>
            </a:avLst>
          </a:prstGeom>
          <a:noFill/>
          <a:ln w="28575">
            <a:solidFill>
              <a:srgbClr val="775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제주특별자치도</a:t>
            </a:r>
            <a:r>
              <a:rPr lang="en-US" altLang="ko-KR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(27</a:t>
            </a:r>
            <a:r>
              <a:rPr lang="ko-KR" altLang="en-US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세</a:t>
            </a:r>
            <a:r>
              <a:rPr lang="en-US" altLang="ko-KR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저요</a:t>
            </a:r>
            <a:r>
              <a:rPr lang="en-US" altLang="ko-KR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~!</a:t>
            </a:r>
            <a:endParaRPr lang="ko-KR" altLang="en-US" dirty="0">
              <a:solidFill>
                <a:srgbClr val="775E6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381239" y="4068762"/>
            <a:ext cx="1604638" cy="733424"/>
          </a:xfrm>
          <a:prstGeom prst="wedgeRoundRectCallout">
            <a:avLst>
              <a:gd name="adj1" fmla="val 167102"/>
              <a:gd name="adj2" fmla="val -25378"/>
              <a:gd name="adj3" fmla="val 16667"/>
            </a:avLst>
          </a:prstGeom>
          <a:noFill/>
          <a:ln w="28575">
            <a:solidFill>
              <a:srgbClr val="3E24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서울특별시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(29</a:t>
            </a:r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세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)</a:t>
            </a:r>
          </a:p>
          <a:p>
            <a:pPr algn="ctr"/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저도 가능한가요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!?</a:t>
            </a:r>
            <a:endParaRPr lang="ko-KR" altLang="en-US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542" y="4783432"/>
            <a:ext cx="3057264" cy="1270997"/>
          </a:xfrm>
          <a:prstGeom prst="rect">
            <a:avLst/>
          </a:prstGeom>
        </p:spPr>
      </p:pic>
      <p:sp>
        <p:nvSpPr>
          <p:cNvPr id="26" name="모서리가 둥근 사각형 설명선 25"/>
          <p:cNvSpPr/>
          <p:nvPr/>
        </p:nvSpPr>
        <p:spPr>
          <a:xfrm>
            <a:off x="9257293" y="3248025"/>
            <a:ext cx="1973428" cy="1028700"/>
          </a:xfrm>
          <a:prstGeom prst="wedgeRoundRectCallout">
            <a:avLst>
              <a:gd name="adj1" fmla="val -48827"/>
              <a:gd name="adj2" fmla="val 113425"/>
              <a:gd name="adj3" fmla="val 16667"/>
            </a:avLst>
          </a:prstGeom>
          <a:noFill/>
          <a:ln w="38100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MoA</a:t>
            </a:r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에서 </a:t>
            </a:r>
            <a:endParaRPr lang="en-US" altLang="ko-KR" dirty="0" smtClean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모이시면 되요</a:t>
            </a:r>
            <a:r>
              <a:rPr lang="en-US" altLang="ko-KR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!!</a:t>
            </a:r>
            <a:endParaRPr lang="ko-KR" altLang="en-US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472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0" y="3302778"/>
            <a:ext cx="12192000" cy="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758709" y="2582778"/>
            <a:ext cx="1440000" cy="1440000"/>
          </a:xfrm>
          <a:prstGeom prst="ellipse">
            <a:avLst/>
          </a:prstGeom>
          <a:solidFill>
            <a:srgbClr val="775E6C"/>
          </a:solidFill>
          <a:ln>
            <a:solidFill>
              <a:srgbClr val="775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938709" y="276277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775E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01</a:t>
            </a:r>
            <a:endParaRPr lang="ko-KR" altLang="en-US" sz="4000" dirty="0">
              <a:solidFill>
                <a:srgbClr val="775E6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3008709" y="2582778"/>
            <a:ext cx="1440000" cy="1440000"/>
          </a:xfrm>
          <a:prstGeom prst="ellipse">
            <a:avLst/>
          </a:prstGeom>
          <a:solidFill>
            <a:srgbClr val="E9814E"/>
          </a:solidFill>
          <a:ln>
            <a:solidFill>
              <a:srgbClr val="E98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3188709" y="276277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E981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02</a:t>
            </a:r>
            <a:endParaRPr lang="ko-KR" altLang="en-US" sz="4000" dirty="0">
              <a:solidFill>
                <a:srgbClr val="E9814E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258709" y="2582778"/>
            <a:ext cx="1440000" cy="1440000"/>
          </a:xfrm>
          <a:prstGeom prst="ellipse">
            <a:avLst/>
          </a:prstGeom>
          <a:solidFill>
            <a:srgbClr val="5FA988"/>
          </a:solidFill>
          <a:ln>
            <a:solidFill>
              <a:srgbClr val="5FA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438709" y="276277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5FA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03</a:t>
            </a:r>
            <a:endParaRPr lang="ko-KR" altLang="en-US" sz="4000" dirty="0">
              <a:solidFill>
                <a:srgbClr val="5FA988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508709" y="2582778"/>
            <a:ext cx="1440000" cy="1440000"/>
          </a:xfrm>
          <a:prstGeom prst="ellipse">
            <a:avLst/>
          </a:prstGeom>
          <a:solidFill>
            <a:srgbClr val="DB645B"/>
          </a:solidFill>
          <a:ln>
            <a:solidFill>
              <a:srgbClr val="DB6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7688709" y="276277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DB64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DB645B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04</a:t>
            </a:r>
            <a:endParaRPr lang="ko-KR" altLang="en-US" sz="4000" dirty="0">
              <a:solidFill>
                <a:srgbClr val="DB645B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758709" y="2582778"/>
            <a:ext cx="1440000" cy="1440000"/>
          </a:xfrm>
          <a:prstGeom prst="ellipse">
            <a:avLst/>
          </a:prstGeom>
          <a:solidFill>
            <a:srgbClr val="F0A61E"/>
          </a:solidFill>
          <a:ln>
            <a:solidFill>
              <a:srgbClr val="F0A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9938709" y="2762778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F0A6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dirty="0" smtClean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05</a:t>
            </a:r>
            <a:endParaRPr lang="ko-KR" altLang="en-US" sz="4000" dirty="0">
              <a:solidFill>
                <a:srgbClr val="F0A61E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grpSp>
        <p:nvGrpSpPr>
          <p:cNvPr id="94" name="그룹 93"/>
          <p:cNvGrpSpPr/>
          <p:nvPr/>
        </p:nvGrpSpPr>
        <p:grpSpPr>
          <a:xfrm>
            <a:off x="5708236" y="248964"/>
            <a:ext cx="2246869" cy="2333814"/>
            <a:chOff x="5708236" y="248964"/>
            <a:chExt cx="2246869" cy="2333814"/>
          </a:xfrm>
        </p:grpSpPr>
        <p:cxnSp>
          <p:nvCxnSpPr>
            <p:cNvPr id="38" name="직선 연결선 37"/>
            <p:cNvCxnSpPr>
              <a:endCxn id="39" idx="4"/>
            </p:cNvCxnSpPr>
            <p:nvPr/>
          </p:nvCxnSpPr>
          <p:spPr>
            <a:xfrm flipV="1">
              <a:off x="5978709" y="789910"/>
              <a:ext cx="0" cy="1792868"/>
            </a:xfrm>
            <a:prstGeom prst="line">
              <a:avLst/>
            </a:prstGeom>
            <a:ln w="57150" cap="rnd">
              <a:solidFill>
                <a:srgbClr val="5FA9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타원 38"/>
            <p:cNvSpPr/>
            <p:nvPr/>
          </p:nvSpPr>
          <p:spPr>
            <a:xfrm>
              <a:off x="5708236" y="248964"/>
              <a:ext cx="540946" cy="540946"/>
            </a:xfrm>
            <a:prstGeom prst="ellipse">
              <a:avLst/>
            </a:prstGeom>
            <a:solidFill>
              <a:srgbClr val="5FA988"/>
            </a:solidFill>
            <a:ln>
              <a:solidFill>
                <a:srgbClr val="5FA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40" name="십자형 39"/>
            <p:cNvSpPr/>
            <p:nvPr/>
          </p:nvSpPr>
          <p:spPr>
            <a:xfrm>
              <a:off x="5843472" y="384200"/>
              <a:ext cx="270474" cy="270474"/>
            </a:xfrm>
            <a:prstGeom prst="plus">
              <a:avLst>
                <a:gd name="adj" fmla="val 3569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111618" y="785244"/>
              <a:ext cx="112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DB </a:t>
              </a:r>
              <a:r>
                <a:rPr lang="ko-KR" altLang="en-US" b="1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설계</a:t>
              </a:r>
              <a:endParaRPr lang="ko-KR" altLang="en-US" b="1" dirty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  <p:cxnSp>
          <p:nvCxnSpPr>
            <p:cNvPr id="50" name="직선 연결선 49"/>
            <p:cNvCxnSpPr/>
            <p:nvPr/>
          </p:nvCxnSpPr>
          <p:spPr>
            <a:xfrm>
              <a:off x="6167463" y="1163746"/>
              <a:ext cx="690537" cy="0"/>
            </a:xfrm>
            <a:prstGeom prst="line">
              <a:avLst/>
            </a:prstGeom>
            <a:ln w="28575">
              <a:solidFill>
                <a:srgbClr val="5FA98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6111618" y="1254834"/>
              <a:ext cx="18434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WireFrame</a:t>
              </a:r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을 토대로</a:t>
              </a:r>
              <a:endParaRPr lang="en-US" altLang="ko-KR" sz="1400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en-US" altLang="ko-KR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DB table</a:t>
              </a:r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과  </a:t>
              </a:r>
              <a:r>
                <a:rPr lang="en-US" altLang="ko-KR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table </a:t>
              </a:r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관계를</a:t>
              </a:r>
              <a:endParaRPr lang="en-US" altLang="ko-KR" sz="1400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설계하여 서비스 작동을</a:t>
              </a:r>
              <a:endParaRPr lang="en-US" altLang="ko-KR" sz="1400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최대한 빠르고 원활하게</a:t>
              </a:r>
              <a:endParaRPr lang="en-US" altLang="ko-KR" sz="1400" dirty="0" smtClean="0">
                <a:solidFill>
                  <a:srgbClr val="5FA988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할 수 있도록 하였습니다</a:t>
              </a:r>
              <a:r>
                <a:rPr lang="en-US" altLang="ko-KR" sz="1400" dirty="0" smtClean="0">
                  <a:solidFill>
                    <a:srgbClr val="5FA988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.</a:t>
              </a: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7980506" y="4022779"/>
            <a:ext cx="2658780" cy="2333814"/>
            <a:chOff x="7980506" y="4022779"/>
            <a:chExt cx="2658780" cy="2333814"/>
          </a:xfrm>
        </p:grpSpPr>
        <p:cxnSp>
          <p:nvCxnSpPr>
            <p:cNvPr id="42" name="직선 연결선 41"/>
            <p:cNvCxnSpPr>
              <a:endCxn id="43" idx="4"/>
            </p:cNvCxnSpPr>
            <p:nvPr/>
          </p:nvCxnSpPr>
          <p:spPr>
            <a:xfrm rot="10800000" flipV="1">
              <a:off x="8250979" y="4022779"/>
              <a:ext cx="0" cy="1792868"/>
            </a:xfrm>
            <a:prstGeom prst="line">
              <a:avLst/>
            </a:prstGeom>
            <a:ln w="57150" cap="rnd">
              <a:solidFill>
                <a:srgbClr val="DB6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타원 42"/>
            <p:cNvSpPr/>
            <p:nvPr/>
          </p:nvSpPr>
          <p:spPr>
            <a:xfrm rot="10800000">
              <a:off x="7980506" y="5815647"/>
              <a:ext cx="540946" cy="540946"/>
            </a:xfrm>
            <a:prstGeom prst="ellipse">
              <a:avLst/>
            </a:prstGeom>
            <a:solidFill>
              <a:srgbClr val="DB645B"/>
            </a:solidFill>
            <a:ln>
              <a:solidFill>
                <a:srgbClr val="DB645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44" name="십자형 43"/>
            <p:cNvSpPr/>
            <p:nvPr/>
          </p:nvSpPr>
          <p:spPr>
            <a:xfrm rot="10800000">
              <a:off x="8115742" y="5950883"/>
              <a:ext cx="270474" cy="270474"/>
            </a:xfrm>
            <a:prstGeom prst="plus">
              <a:avLst>
                <a:gd name="adj" fmla="val 3569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60816" y="4027283"/>
              <a:ext cx="2114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Backend &amp; Frontend</a:t>
              </a:r>
              <a:endParaRPr lang="ko-KR" altLang="en-US" b="1" dirty="0">
                <a:solidFill>
                  <a:srgbClr val="DB645B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  <p:cxnSp>
          <p:nvCxnSpPr>
            <p:cNvPr id="53" name="직선 연결선 52"/>
            <p:cNvCxnSpPr/>
            <p:nvPr/>
          </p:nvCxnSpPr>
          <p:spPr>
            <a:xfrm>
              <a:off x="8416661" y="4405785"/>
              <a:ext cx="1901410" cy="0"/>
            </a:xfrm>
            <a:prstGeom prst="line">
              <a:avLst/>
            </a:prstGeom>
            <a:ln w="28575">
              <a:solidFill>
                <a:srgbClr val="DB645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 useBgFill="1">
          <p:nvSpPr>
            <p:cNvPr id="54" name="TextBox 53"/>
            <p:cNvSpPr txBox="1"/>
            <p:nvPr/>
          </p:nvSpPr>
          <p:spPr>
            <a:xfrm>
              <a:off x="8360815" y="4496873"/>
              <a:ext cx="2278471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DB</a:t>
              </a:r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에 맞게 </a:t>
              </a:r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Backend</a:t>
              </a:r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를 구축하고</a:t>
              </a:r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,</a:t>
              </a:r>
            </a:p>
            <a:p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Swagger</a:t>
              </a:r>
              <a:r>
                <a:rPr lang="ko-KR" altLang="en-US" sz="1400" dirty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 </a:t>
              </a:r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API</a:t>
              </a:r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로 문서 자동화하여</a:t>
              </a:r>
              <a:endParaRPr lang="en-US" altLang="ko-KR" sz="1400" dirty="0" smtClean="0">
                <a:solidFill>
                  <a:srgbClr val="DB645B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이를 기반으로 </a:t>
              </a:r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Frontend</a:t>
              </a:r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와 </a:t>
              </a:r>
              <a:endParaRPr lang="en-US" altLang="ko-KR" sz="1400" dirty="0" smtClean="0">
                <a:solidFill>
                  <a:srgbClr val="DB645B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연동하였습니다</a:t>
              </a:r>
              <a:r>
                <a:rPr lang="en-US" altLang="ko-KR" sz="1400" dirty="0" smtClean="0">
                  <a:solidFill>
                    <a:srgbClr val="DB645B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.</a:t>
              </a:r>
            </a:p>
          </p:txBody>
        </p:sp>
      </p:grpSp>
      <p:cxnSp>
        <p:nvCxnSpPr>
          <p:cNvPr id="63" name="직선 연결선 62"/>
          <p:cNvCxnSpPr/>
          <p:nvPr/>
        </p:nvCxnSpPr>
        <p:spPr>
          <a:xfrm>
            <a:off x="0" y="3302778"/>
            <a:ext cx="816408" cy="0"/>
          </a:xfrm>
          <a:prstGeom prst="line">
            <a:avLst/>
          </a:prstGeom>
          <a:ln w="57150">
            <a:solidFill>
              <a:srgbClr val="775E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endCxn id="7" idx="2"/>
          </p:cNvCxnSpPr>
          <p:nvPr/>
        </p:nvCxnSpPr>
        <p:spPr>
          <a:xfrm>
            <a:off x="2198709" y="3302778"/>
            <a:ext cx="810000" cy="0"/>
          </a:xfrm>
          <a:prstGeom prst="line">
            <a:avLst/>
          </a:prstGeom>
          <a:ln w="57150">
            <a:solidFill>
              <a:srgbClr val="E981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4463996" y="3302778"/>
            <a:ext cx="810000" cy="0"/>
          </a:xfrm>
          <a:prstGeom prst="line">
            <a:avLst/>
          </a:prstGeom>
          <a:ln w="57150">
            <a:solidFill>
              <a:srgbClr val="5FA9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6698709" y="3302778"/>
            <a:ext cx="810000" cy="0"/>
          </a:xfrm>
          <a:prstGeom prst="line">
            <a:avLst/>
          </a:prstGeom>
          <a:ln w="57150">
            <a:solidFill>
              <a:srgbClr val="DB64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8958334" y="3302778"/>
            <a:ext cx="810000" cy="0"/>
          </a:xfrm>
          <a:prstGeom prst="line">
            <a:avLst/>
          </a:prstGeom>
          <a:ln w="57150">
            <a:solidFill>
              <a:srgbClr val="F0A6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208236" y="248964"/>
            <a:ext cx="1954199" cy="2333814"/>
            <a:chOff x="1208236" y="248964"/>
            <a:chExt cx="1954199" cy="2333814"/>
          </a:xfrm>
        </p:grpSpPr>
        <p:grpSp>
          <p:nvGrpSpPr>
            <p:cNvPr id="33" name="그룹 32"/>
            <p:cNvGrpSpPr/>
            <p:nvPr/>
          </p:nvGrpSpPr>
          <p:grpSpPr>
            <a:xfrm>
              <a:off x="1208236" y="248964"/>
              <a:ext cx="540946" cy="2333814"/>
              <a:chOff x="1474936" y="248964"/>
              <a:chExt cx="540946" cy="2333814"/>
            </a:xfrm>
          </p:grpSpPr>
          <p:cxnSp>
            <p:nvCxnSpPr>
              <p:cNvPr id="19" name="직선 연결선 18"/>
              <p:cNvCxnSpPr>
                <a:stCxn id="2" idx="0"/>
                <a:endCxn id="20" idx="4"/>
              </p:cNvCxnSpPr>
              <p:nvPr/>
            </p:nvCxnSpPr>
            <p:spPr>
              <a:xfrm flipV="1">
                <a:off x="1732709" y="789910"/>
                <a:ext cx="12700" cy="1792868"/>
              </a:xfrm>
              <a:prstGeom prst="line">
                <a:avLst/>
              </a:prstGeom>
              <a:ln w="57150" cap="rnd">
                <a:solidFill>
                  <a:srgbClr val="775E6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타원 19"/>
              <p:cNvSpPr/>
              <p:nvPr/>
            </p:nvSpPr>
            <p:spPr>
              <a:xfrm>
                <a:off x="1474936" y="248964"/>
                <a:ext cx="540946" cy="540946"/>
              </a:xfrm>
              <a:prstGeom prst="ellipse">
                <a:avLst/>
              </a:prstGeom>
              <a:solidFill>
                <a:srgbClr val="775E6C"/>
              </a:solidFill>
              <a:ln>
                <a:solidFill>
                  <a:srgbClr val="775E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4400" b="1" dirty="0"/>
              </a:p>
            </p:txBody>
          </p:sp>
          <p:sp>
            <p:nvSpPr>
              <p:cNvPr id="22" name="십자형 21"/>
              <p:cNvSpPr/>
              <p:nvPr/>
            </p:nvSpPr>
            <p:spPr>
              <a:xfrm>
                <a:off x="1610172" y="384200"/>
                <a:ext cx="270474" cy="270474"/>
              </a:xfrm>
              <a:prstGeom prst="plus">
                <a:avLst>
                  <a:gd name="adj" fmla="val 35695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1" name="TextBox 70"/>
            <p:cNvSpPr txBox="1"/>
            <p:nvPr/>
          </p:nvSpPr>
          <p:spPr>
            <a:xfrm>
              <a:off x="1611216" y="785244"/>
              <a:ext cx="1122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서비스 기획</a:t>
              </a:r>
              <a:endParaRPr lang="ko-KR" altLang="en-US" b="1" dirty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  <p:cxnSp>
          <p:nvCxnSpPr>
            <p:cNvPr id="72" name="직선 연결선 71"/>
            <p:cNvCxnSpPr/>
            <p:nvPr/>
          </p:nvCxnSpPr>
          <p:spPr>
            <a:xfrm>
              <a:off x="1667061" y="1163746"/>
              <a:ext cx="1010745" cy="0"/>
            </a:xfrm>
            <a:prstGeom prst="line">
              <a:avLst/>
            </a:prstGeom>
            <a:ln w="28575">
              <a:solidFill>
                <a:srgbClr val="775E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1611217" y="1254834"/>
              <a:ext cx="155121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팀 구성 및 일정 관리를 </a:t>
              </a:r>
              <a:endParaRPr lang="en-US" altLang="ko-KR" sz="1400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유연하게 </a:t>
              </a:r>
              <a:r>
                <a:rPr lang="en-US" altLang="ko-KR" sz="1400" dirty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 </a:t>
              </a:r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할 수 있는 </a:t>
              </a:r>
              <a:endParaRPr lang="en-US" altLang="ko-KR" sz="1400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en-US" altLang="ko-KR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MoA</a:t>
              </a:r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 </a:t>
              </a:r>
              <a:r>
                <a:rPr lang="en-US" altLang="ko-KR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Web Service</a:t>
              </a:r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를 </a:t>
              </a:r>
              <a:endParaRPr lang="en-US" altLang="ko-KR" sz="1400" dirty="0" smtClean="0">
                <a:solidFill>
                  <a:srgbClr val="775E6C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기획했습니다</a:t>
              </a:r>
              <a:r>
                <a:rPr lang="en-US" altLang="ko-KR" sz="1400" dirty="0" smtClean="0">
                  <a:solidFill>
                    <a:srgbClr val="775E6C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.</a:t>
              </a:r>
            </a:p>
          </p:txBody>
        </p:sp>
      </p:grpSp>
      <p:grpSp>
        <p:nvGrpSpPr>
          <p:cNvPr id="93" name="그룹 92"/>
          <p:cNvGrpSpPr/>
          <p:nvPr/>
        </p:nvGrpSpPr>
        <p:grpSpPr>
          <a:xfrm>
            <a:off x="3458236" y="4022778"/>
            <a:ext cx="2353636" cy="2333814"/>
            <a:chOff x="3458236" y="4022778"/>
            <a:chExt cx="2353636" cy="2333814"/>
          </a:xfrm>
        </p:grpSpPr>
        <p:cxnSp>
          <p:nvCxnSpPr>
            <p:cNvPr id="35" name="직선 연결선 34"/>
            <p:cNvCxnSpPr>
              <a:endCxn id="36" idx="4"/>
            </p:cNvCxnSpPr>
            <p:nvPr/>
          </p:nvCxnSpPr>
          <p:spPr>
            <a:xfrm rot="10800000" flipV="1">
              <a:off x="3728709" y="4022778"/>
              <a:ext cx="0" cy="1792868"/>
            </a:xfrm>
            <a:prstGeom prst="line">
              <a:avLst/>
            </a:prstGeom>
            <a:ln w="57150" cap="rnd">
              <a:solidFill>
                <a:srgbClr val="E98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타원 35"/>
            <p:cNvSpPr/>
            <p:nvPr/>
          </p:nvSpPr>
          <p:spPr>
            <a:xfrm rot="10800000">
              <a:off x="3458236" y="5815646"/>
              <a:ext cx="540946" cy="540946"/>
            </a:xfrm>
            <a:prstGeom prst="ellipse">
              <a:avLst/>
            </a:prstGeom>
            <a:solidFill>
              <a:srgbClr val="E9814E"/>
            </a:solidFill>
            <a:ln>
              <a:solidFill>
                <a:srgbClr val="E981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37" name="십자형 36"/>
            <p:cNvSpPr/>
            <p:nvPr/>
          </p:nvSpPr>
          <p:spPr>
            <a:xfrm rot="10800000">
              <a:off x="3593472" y="5950882"/>
              <a:ext cx="270474" cy="270474"/>
            </a:xfrm>
            <a:prstGeom prst="plus">
              <a:avLst>
                <a:gd name="adj" fmla="val 3569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838545" y="4027283"/>
              <a:ext cx="1372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WireFrame</a:t>
              </a:r>
              <a:endParaRPr lang="ko-KR" altLang="en-US" b="1" dirty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3894390" y="4405785"/>
              <a:ext cx="1010745" cy="0"/>
            </a:xfrm>
            <a:prstGeom prst="line">
              <a:avLst/>
            </a:prstGeom>
            <a:ln w="28575">
              <a:solidFill>
                <a:srgbClr val="E9814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3838545" y="4496873"/>
              <a:ext cx="197332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미리 </a:t>
              </a:r>
              <a:r>
                <a:rPr lang="en-US" altLang="ko-KR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MoA Service</a:t>
              </a:r>
            </a:p>
            <a:p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예상 </a:t>
              </a:r>
              <a:r>
                <a:rPr lang="en-US" altLang="ko-KR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Page</a:t>
              </a:r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를 구성하여</a:t>
              </a:r>
              <a:endParaRPr lang="en-US" altLang="ko-KR" sz="1400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보다 개발을 명확하게</a:t>
              </a:r>
              <a:endParaRPr lang="en-US" altLang="ko-KR" sz="1400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진행할 수 있도록 </a:t>
              </a:r>
              <a:endParaRPr lang="en-US" altLang="ko-KR" sz="1400" dirty="0" smtClean="0">
                <a:solidFill>
                  <a:srgbClr val="E9814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en-US" altLang="ko-KR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WireFrame</a:t>
              </a:r>
              <a:r>
                <a:rPr lang="ko-KR" altLang="en-US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을 제작했습니다</a:t>
              </a:r>
              <a:r>
                <a:rPr lang="en-US" altLang="ko-KR" sz="1400" dirty="0" smtClean="0">
                  <a:solidFill>
                    <a:srgbClr val="E9814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.</a:t>
              </a:r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10208235" y="248964"/>
            <a:ext cx="2172997" cy="2333814"/>
            <a:chOff x="10208235" y="248964"/>
            <a:chExt cx="2172997" cy="2333814"/>
          </a:xfrm>
        </p:grpSpPr>
        <p:cxnSp>
          <p:nvCxnSpPr>
            <p:cNvPr id="45" name="직선 연결선 44"/>
            <p:cNvCxnSpPr>
              <a:endCxn id="46" idx="4"/>
            </p:cNvCxnSpPr>
            <p:nvPr/>
          </p:nvCxnSpPr>
          <p:spPr>
            <a:xfrm flipV="1">
              <a:off x="10478708" y="789910"/>
              <a:ext cx="0" cy="1792868"/>
            </a:xfrm>
            <a:prstGeom prst="line">
              <a:avLst/>
            </a:prstGeom>
            <a:ln w="57150" cap="rnd">
              <a:solidFill>
                <a:srgbClr val="F0A6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/>
            <p:cNvSpPr/>
            <p:nvPr/>
          </p:nvSpPr>
          <p:spPr>
            <a:xfrm>
              <a:off x="10208235" y="248964"/>
              <a:ext cx="540946" cy="540946"/>
            </a:xfrm>
            <a:prstGeom prst="ellipse">
              <a:avLst/>
            </a:prstGeom>
            <a:solidFill>
              <a:srgbClr val="F0A61E"/>
            </a:solidFill>
            <a:ln>
              <a:solidFill>
                <a:srgbClr val="F0A6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b="1" dirty="0"/>
            </a:p>
          </p:txBody>
        </p:sp>
        <p:sp>
          <p:nvSpPr>
            <p:cNvPr id="47" name="십자형 46"/>
            <p:cNvSpPr/>
            <p:nvPr/>
          </p:nvSpPr>
          <p:spPr>
            <a:xfrm>
              <a:off x="10343471" y="384200"/>
              <a:ext cx="270474" cy="270474"/>
            </a:xfrm>
            <a:prstGeom prst="plus">
              <a:avLst>
                <a:gd name="adj" fmla="val 35695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0550444" y="785244"/>
              <a:ext cx="13947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Page </a:t>
              </a:r>
              <a:r>
                <a:rPr lang="ko-KR" altLang="en-US" b="1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디자인</a:t>
              </a:r>
              <a:endParaRPr lang="ko-KR" altLang="en-US" b="1" dirty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</p:txBody>
        </p:sp>
        <p:cxnSp>
          <p:nvCxnSpPr>
            <p:cNvPr id="82" name="직선 연결선 81"/>
            <p:cNvCxnSpPr/>
            <p:nvPr/>
          </p:nvCxnSpPr>
          <p:spPr>
            <a:xfrm>
              <a:off x="10631690" y="1163746"/>
              <a:ext cx="1052310" cy="0"/>
            </a:xfrm>
            <a:prstGeom prst="line">
              <a:avLst/>
            </a:prstGeom>
            <a:ln w="28575">
              <a:solidFill>
                <a:srgbClr val="F0A61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/>
            <p:cNvSpPr txBox="1"/>
            <p:nvPr/>
          </p:nvSpPr>
          <p:spPr>
            <a:xfrm>
              <a:off x="10537745" y="1254834"/>
              <a:ext cx="1843487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Service</a:t>
              </a:r>
              <a:r>
                <a:rPr lang="ko-KR" altLang="en-US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가 구성된 후</a:t>
              </a:r>
              <a:endParaRPr lang="en-US" altLang="ko-KR" sz="1400" dirty="0" smtClean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사용자의 입장에서</a:t>
              </a:r>
              <a:endParaRPr lang="en-US" altLang="ko-KR" sz="1400" dirty="0" smtClean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최대한의 편의성을 </a:t>
              </a:r>
              <a:endParaRPr lang="en-US" altLang="ko-KR" sz="1400" dirty="0" smtClean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ko-KR" altLang="en-US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보장할 수 있는</a:t>
              </a:r>
              <a:endParaRPr lang="en-US" altLang="ko-KR" sz="1400" dirty="0" smtClean="0">
                <a:solidFill>
                  <a:srgbClr val="F0A61E"/>
                </a:solidFill>
                <a:latin typeface="배찌체" panose="00000500000000000000" pitchFamily="2" charset="-127"/>
                <a:ea typeface="배찌체" panose="00000500000000000000" pitchFamily="2" charset="-127"/>
              </a:endParaRPr>
            </a:p>
            <a:p>
              <a:r>
                <a:rPr lang="en-US" altLang="ko-KR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UI/UX</a:t>
              </a:r>
              <a:r>
                <a:rPr lang="ko-KR" altLang="en-US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로 디자인했습니다</a:t>
              </a:r>
              <a:r>
                <a:rPr lang="en-US" altLang="ko-KR" sz="1400" dirty="0" smtClean="0">
                  <a:solidFill>
                    <a:srgbClr val="F0A61E"/>
                  </a:solidFill>
                  <a:latin typeface="배찌체" panose="00000500000000000000" pitchFamily="2" charset="-127"/>
                  <a:ea typeface="배찌체" panose="00000500000000000000" pitchFamily="2" charset="-127"/>
                </a:rPr>
                <a:t>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532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95"/>
    </mc:Choice>
    <mc:Fallback xmlns="">
      <p:transition spd="slow" advTm="31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주요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제공 서비스 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- 1. Main Page (Funding, Category, Search)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72041" y="1086416"/>
            <a:ext cx="4339600" cy="5522614"/>
            <a:chOff x="756401" y="1259555"/>
            <a:chExt cx="4776337" cy="517224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401" y="1259555"/>
              <a:ext cx="4776337" cy="2709268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6402" y="3968823"/>
              <a:ext cx="4776336" cy="2462972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637" y="1055505"/>
            <a:ext cx="4651963" cy="2819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637" y="4006870"/>
            <a:ext cx="4651963" cy="25745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97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주요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제공 서비스 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- 1. Main Page (Funding, Category, Search)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17600"/>
          <a:stretch/>
        </p:blipFill>
        <p:spPr>
          <a:xfrm>
            <a:off x="743285" y="1551479"/>
            <a:ext cx="4916797" cy="45805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63" y="1551479"/>
            <a:ext cx="4916797" cy="458053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9163207" y="3295461"/>
            <a:ext cx="2361853" cy="2281020"/>
            <a:chOff x="9163207" y="3295461"/>
            <a:chExt cx="2361853" cy="228102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47999" y="3295461"/>
              <a:ext cx="1777061" cy="22810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오른쪽 화살표 12"/>
            <p:cNvSpPr/>
            <p:nvPr/>
          </p:nvSpPr>
          <p:spPr>
            <a:xfrm>
              <a:off x="9163207" y="4508625"/>
              <a:ext cx="190122" cy="14485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558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주요</a:t>
            </a:r>
            <a:r>
              <a:rPr lang="en-US" altLang="ko-KR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제공 서비스 </a:t>
            </a:r>
            <a:r>
              <a:rPr lang="en-US" altLang="ko-KR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 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2.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일정 관리 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2" y="1405184"/>
            <a:ext cx="5516447" cy="48731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369" y="1994177"/>
            <a:ext cx="2727717" cy="36951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 6"/>
          <p:cNvSpPr/>
          <p:nvPr/>
        </p:nvSpPr>
        <p:spPr>
          <a:xfrm flipH="1">
            <a:off x="2084675" y="2195731"/>
            <a:ext cx="190122" cy="14485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0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7042" y="28032"/>
            <a:ext cx="12132000" cy="754906"/>
          </a:xfrm>
          <a:prstGeom prst="rect">
            <a:avLst/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주요</a:t>
            </a:r>
            <a:r>
              <a:rPr lang="en-US" altLang="ko-KR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 </a:t>
            </a:r>
            <a:r>
              <a:rPr lang="ko-KR" altLang="en-US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제공 서비스 </a:t>
            </a:r>
            <a:r>
              <a:rPr lang="en-US" altLang="ko-KR" sz="3200" b="1" spc="300" dirty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- </a:t>
            </a:r>
            <a:r>
              <a:rPr lang="en-US" altLang="ko-KR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2. </a:t>
            </a:r>
            <a:r>
              <a:rPr lang="ko-KR" altLang="en-US" sz="3200" b="1" spc="300" dirty="0" smtClean="0">
                <a:solidFill>
                  <a:srgbClr val="3E247C"/>
                </a:solidFill>
                <a:latin typeface="배찌체" panose="00000500000000000000" pitchFamily="2" charset="-127"/>
                <a:ea typeface="배찌체" panose="00000500000000000000" pitchFamily="2" charset="-127"/>
              </a:rPr>
              <a:t>일정 관리 </a:t>
            </a:r>
            <a:endParaRPr lang="ko-KR" altLang="en-US" sz="3200" b="1" spc="300" dirty="0">
              <a:solidFill>
                <a:srgbClr val="3E247C"/>
              </a:solidFill>
              <a:latin typeface="배찌체" panose="00000500000000000000" pitchFamily="2" charset="-127"/>
              <a:ea typeface="배찌체" panose="00000500000000000000" pitchFamily="2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7042" y="914400"/>
            <a:ext cx="12132000" cy="5854700"/>
          </a:xfrm>
          <a:prstGeom prst="roundRect">
            <a:avLst>
              <a:gd name="adj" fmla="val 9075"/>
            </a:avLst>
          </a:prstGeom>
          <a:noFill/>
          <a:ln w="28575">
            <a:solidFill>
              <a:srgbClr val="4028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574" y="1758950"/>
            <a:ext cx="8056936" cy="4165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9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252</Words>
  <Application>Microsoft Office PowerPoint</Application>
  <PresentationFormat>와이드스크린</PresentationFormat>
  <Paragraphs>69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배찌체</vt:lpstr>
      <vt:lpstr>배달의민족 주아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multicampus</cp:lastModifiedBy>
  <cp:revision>39</cp:revision>
  <dcterms:created xsi:type="dcterms:W3CDTF">2021-02-15T03:52:07Z</dcterms:created>
  <dcterms:modified xsi:type="dcterms:W3CDTF">2021-02-19T05:57:52Z</dcterms:modified>
</cp:coreProperties>
</file>